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0" r:id="rId3"/>
    <p:sldId id="259" r:id="rId4"/>
    <p:sldId id="261" r:id="rId5"/>
    <p:sldId id="256" r:id="rId6"/>
    <p:sldId id="257" r:id="rId7"/>
    <p:sldId id="258" r:id="rId8"/>
    <p:sldId id="263" r:id="rId9"/>
    <p:sldId id="262"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3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E1131A-7102-4BE3-BDF4-74A7358C617E}"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1131A-7102-4BE3-BDF4-74A7358C617E}"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1131A-7102-4BE3-BDF4-74A7358C617E}"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E1131A-7102-4BE3-BDF4-74A7358C617E}"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E1131A-7102-4BE3-BDF4-74A7358C617E}"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E1131A-7102-4BE3-BDF4-74A7358C617E}"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E1131A-7102-4BE3-BDF4-74A7358C617E}" type="datetimeFigureOut">
              <a:rPr lang="en-US" smtClean="0"/>
              <a:pPr/>
              <a:t>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E1131A-7102-4BE3-BDF4-74A7358C617E}" type="datetimeFigureOut">
              <a:rPr lang="en-US" smtClean="0"/>
              <a:pPr/>
              <a:t>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1131A-7102-4BE3-BDF4-74A7358C617E}" type="datetimeFigureOut">
              <a:rPr lang="en-US" smtClean="0"/>
              <a:pPr/>
              <a:t>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1131A-7102-4BE3-BDF4-74A7358C617E}"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E1131A-7102-4BE3-BDF4-74A7358C617E}"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3EADB2-4F11-47E0-98D0-64C88FA7EEC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1131A-7102-4BE3-BDF4-74A7358C617E}" type="datetimeFigureOut">
              <a:rPr lang="en-US" smtClean="0"/>
              <a:pPr/>
              <a:t>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3EADB2-4F11-47E0-98D0-64C88FA7EEC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600200"/>
            <a:ext cx="9144000" cy="147218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baseline="0" noProof="0" dirty="0" smtClean="0">
                <a:ln>
                  <a:noFill/>
                </a:ln>
                <a:solidFill>
                  <a:schemeClr val="accent2">
                    <a:lumMod val="75000"/>
                  </a:schemeClr>
                </a:solidFill>
                <a:effectLst/>
                <a:uLnTx/>
                <a:uFillTx/>
                <a:latin typeface="Cambria" pitchFamily="18" charset="0"/>
                <a:ea typeface="+mj-ea"/>
                <a:cs typeface="+mj-cs"/>
              </a:rPr>
              <a:t>Atelier De Formation Sur Les Caractéristiques Essentielles De La Planification</a:t>
            </a:r>
            <a:r>
              <a:rPr kumimoji="0" lang="fr-FR" sz="4400" b="1" i="0" u="none" strike="noStrike" kern="1200" cap="none" spc="0" normalizeH="0" noProof="0" dirty="0" smtClean="0">
                <a:ln>
                  <a:noFill/>
                </a:ln>
                <a:solidFill>
                  <a:schemeClr val="accent2">
                    <a:lumMod val="75000"/>
                  </a:schemeClr>
                </a:solidFill>
                <a:effectLst/>
                <a:uLnTx/>
                <a:uFillTx/>
                <a:latin typeface="Cambria" pitchFamily="18" charset="0"/>
                <a:ea typeface="+mj-ea"/>
                <a:cs typeface="+mj-cs"/>
              </a:rPr>
              <a:t> et la </a:t>
            </a:r>
            <a:r>
              <a:rPr kumimoji="0" lang="fr-FR" sz="4400" b="1" i="0" u="none" strike="noStrike" kern="1200" cap="none" spc="0" normalizeH="0" baseline="0" noProof="0" dirty="0" smtClean="0">
                <a:ln>
                  <a:noFill/>
                </a:ln>
                <a:solidFill>
                  <a:schemeClr val="accent2">
                    <a:lumMod val="75000"/>
                  </a:schemeClr>
                </a:solidFill>
                <a:effectLst/>
                <a:uLnTx/>
                <a:uFillTx/>
                <a:latin typeface="Cambria" pitchFamily="18" charset="0"/>
                <a:ea typeface="+mj-ea"/>
                <a:cs typeface="+mj-cs"/>
              </a:rPr>
              <a:t>Gestion Intégrée Des Zones Côtières (GIZC)</a:t>
            </a:r>
            <a:r>
              <a:rPr kumimoji="0" lang="en-US" sz="4400" b="1" i="0" u="none" strike="noStrike" kern="1200" cap="none" spc="0" normalizeH="0" baseline="0" noProof="0" dirty="0" smtClean="0">
                <a:ln>
                  <a:noFill/>
                </a:ln>
                <a:solidFill>
                  <a:schemeClr val="accent1">
                    <a:lumMod val="75000"/>
                  </a:schemeClr>
                </a:solidFill>
                <a:effectLst/>
                <a:uLnTx/>
                <a:uFillTx/>
                <a:latin typeface="Cambria" pitchFamily="18" charset="0"/>
                <a:ea typeface="+mj-ea"/>
                <a:cs typeface="+mj-cs"/>
              </a:rPr>
              <a:t/>
            </a:r>
            <a:br>
              <a:rPr kumimoji="0" lang="en-US" sz="4400" b="1" i="0" u="none" strike="noStrike" kern="1200" cap="none" spc="0" normalizeH="0" baseline="0" noProof="0" dirty="0" smtClean="0">
                <a:ln>
                  <a:noFill/>
                </a:ln>
                <a:solidFill>
                  <a:schemeClr val="accent1">
                    <a:lumMod val="75000"/>
                  </a:schemeClr>
                </a:solidFill>
                <a:effectLst/>
                <a:uLnTx/>
                <a:uFillTx/>
                <a:latin typeface="Cambria" pitchFamily="18" charset="0"/>
                <a:ea typeface="+mj-ea"/>
                <a:cs typeface="+mj-cs"/>
              </a:rPr>
            </a:br>
            <a:r>
              <a:rPr kumimoji="0" lang="en-US" sz="4400" b="0" i="0" u="none" strike="noStrike" kern="1200" cap="none" spc="0" normalizeH="0" baseline="0" noProof="0" dirty="0" smtClean="0">
                <a:ln>
                  <a:noFill/>
                </a:ln>
                <a:solidFill>
                  <a:schemeClr val="accent1">
                    <a:lumMod val="75000"/>
                  </a:schemeClr>
                </a:solidFill>
                <a:effectLst/>
                <a:uLnTx/>
                <a:uFillTx/>
                <a:latin typeface="Cambria" pitchFamily="18" charset="0"/>
                <a:ea typeface="+mj-ea"/>
                <a:cs typeface="+mj-cs"/>
              </a:rPr>
              <a:t/>
            </a:r>
            <a:br>
              <a:rPr kumimoji="0" lang="en-US" sz="4400" b="0" i="0" u="none" strike="noStrike" kern="1200" cap="none" spc="0" normalizeH="0" baseline="0" noProof="0" dirty="0" smtClean="0">
                <a:ln>
                  <a:noFill/>
                </a:ln>
                <a:solidFill>
                  <a:schemeClr val="accent1">
                    <a:lumMod val="75000"/>
                  </a:schemeClr>
                </a:solidFill>
                <a:effectLst/>
                <a:uLnTx/>
                <a:uFillTx/>
                <a:latin typeface="Cambria" pitchFamily="18" charset="0"/>
                <a:ea typeface="+mj-ea"/>
                <a:cs typeface="+mj-cs"/>
              </a:rPr>
            </a:br>
            <a:r>
              <a:rPr kumimoji="0" lang="fr-FR" sz="4400" b="1" i="0" u="none" strike="noStrike" kern="1200" cap="none" spc="0" normalizeH="0" baseline="0" noProof="0" dirty="0" smtClean="0">
                <a:ln>
                  <a:noFill/>
                </a:ln>
                <a:solidFill>
                  <a:schemeClr val="bg1"/>
                </a:solidFill>
                <a:effectLst/>
                <a:uLnTx/>
                <a:uFillTx/>
                <a:latin typeface="Cambria" pitchFamily="18" charset="0"/>
                <a:ea typeface="+mj-ea"/>
                <a:cs typeface="+mj-cs"/>
              </a:rPr>
              <a:t/>
            </a:r>
            <a:br>
              <a:rPr kumimoji="0" lang="fr-FR" sz="4400" b="1" i="0" u="none" strike="noStrike" kern="1200" cap="none" spc="0" normalizeH="0" baseline="0" noProof="0" dirty="0" smtClean="0">
                <a:ln>
                  <a:noFill/>
                </a:ln>
                <a:solidFill>
                  <a:schemeClr val="bg1"/>
                </a:solidFill>
                <a:effectLst/>
                <a:uLnTx/>
                <a:uFillTx/>
                <a:latin typeface="Cambria" pitchFamily="18" charset="0"/>
                <a:ea typeface="+mj-ea"/>
                <a:cs typeface="+mj-cs"/>
              </a:rPr>
            </a:br>
            <a:endParaRPr kumimoji="0" lang="en-US" sz="4400" b="0" i="0" u="none" strike="noStrike" kern="1200" cap="none" spc="0" normalizeH="0" baseline="0" noProof="0" dirty="0">
              <a:ln>
                <a:noFill/>
              </a:ln>
              <a:solidFill>
                <a:schemeClr val="accent1">
                  <a:lumMod val="75000"/>
                </a:schemeClr>
              </a:solidFill>
              <a:effectLst/>
              <a:uLnTx/>
              <a:uFillTx/>
              <a:latin typeface="Cambria" pitchFamily="18" charset="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5336846"/>
          </a:xfrm>
          <a:prstGeom prst="rect">
            <a:avLst/>
          </a:prstGeom>
        </p:spPr>
        <p:txBody>
          <a:bodyPr wrap="square">
            <a:spAutoFit/>
          </a:bodyPr>
          <a:lstStyle/>
          <a:p>
            <a:pPr marL="342900" lvl="0" indent="-342900" algn="just">
              <a:spcBef>
                <a:spcPct val="20000"/>
              </a:spcBef>
              <a:buFont typeface="Wingdings" pitchFamily="2" charset="2"/>
              <a:buChar char="§"/>
              <a:defRPr/>
            </a:pPr>
            <a:endParaRPr lang="fr-FR" sz="2400" dirty="0" smtClean="0">
              <a:latin typeface="Cambria" pitchFamily="18" charset="0"/>
            </a:endParaRPr>
          </a:p>
          <a:p>
            <a:pPr marL="342900" lvl="0" indent="-342900" algn="just">
              <a:spcBef>
                <a:spcPct val="20000"/>
              </a:spcBef>
              <a:buFont typeface="Wingdings" pitchFamily="2" charset="2"/>
              <a:buChar char="§"/>
            </a:pPr>
            <a:r>
              <a:rPr lang="fr-FR" sz="2400" dirty="0" smtClean="0">
                <a:latin typeface="Cambria" pitchFamily="18" charset="0"/>
              </a:rPr>
              <a:t>Les réunion des groupes inter-institutions doivent être entièrement transparent et ouvert au public.</a:t>
            </a:r>
          </a:p>
          <a:p>
            <a:pPr marL="342900" lvl="0" indent="-342900" algn="just">
              <a:spcBef>
                <a:spcPct val="20000"/>
              </a:spcBef>
              <a:buFont typeface="Wingdings" pitchFamily="2" charset="2"/>
              <a:buChar char="§"/>
            </a:pPr>
            <a:endParaRPr lang="fr-FR" sz="2400" dirty="0" smtClean="0">
              <a:latin typeface="Cambria" pitchFamily="18" charset="0"/>
            </a:endParaRPr>
          </a:p>
          <a:p>
            <a:pPr marL="342900" lvl="0" indent="-342900" algn="just">
              <a:spcBef>
                <a:spcPct val="20000"/>
              </a:spcBef>
              <a:buFont typeface="Wingdings" pitchFamily="2" charset="2"/>
              <a:buChar char="§"/>
            </a:pPr>
            <a:r>
              <a:rPr lang="fr-FR" sz="2400" dirty="0" smtClean="0">
                <a:latin typeface="Cambria" pitchFamily="18" charset="0"/>
              </a:rPr>
              <a:t>Le groupe inter-institutions doit fonctionner a l’aide des termes de références écrites et un calendrier rigide afin de produire des rapports et des recommandations.</a:t>
            </a:r>
          </a:p>
          <a:p>
            <a:pPr marL="342900" lvl="0" indent="-342900" algn="just">
              <a:spcBef>
                <a:spcPct val="20000"/>
              </a:spcBef>
              <a:buFont typeface="Wingdings" pitchFamily="2" charset="2"/>
              <a:buChar char="§"/>
            </a:pPr>
            <a:endParaRPr lang="fr-FR" sz="2400" dirty="0" smtClean="0">
              <a:latin typeface="Cambria" pitchFamily="18" charset="0"/>
            </a:endParaRPr>
          </a:p>
          <a:p>
            <a:pPr marL="342900" lvl="0" indent="-342900" algn="just">
              <a:spcBef>
                <a:spcPct val="20000"/>
              </a:spcBef>
              <a:buFont typeface="Wingdings" pitchFamily="2" charset="2"/>
              <a:buChar char="§"/>
            </a:pPr>
            <a:endParaRPr lang="fr-FR" sz="2400" dirty="0" smtClean="0">
              <a:latin typeface="Cambria" pitchFamily="18" charset="0"/>
            </a:endParaRPr>
          </a:p>
          <a:p>
            <a:pPr marL="342900" lvl="0" indent="-342900" algn="just">
              <a:spcBef>
                <a:spcPct val="20000"/>
              </a:spcBef>
              <a:buFont typeface="Wingdings" pitchFamily="2" charset="2"/>
              <a:buChar char="§"/>
            </a:pPr>
            <a:r>
              <a:rPr lang="fr-FR" sz="2400" dirty="0" smtClean="0">
                <a:latin typeface="Cambria" pitchFamily="18" charset="0"/>
              </a:rPr>
              <a:t>Le rapport et ses recommandations doivent être présentés lors des audiences publiques formelles. Le rapport avec des opinions ressortis lors de ces audiences publiques doit être envoyé aux décideurs pour prendre des actions appropries.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676400"/>
            <a:ext cx="9144000" cy="1938992"/>
          </a:xfrm>
          <a:prstGeom prst="rect">
            <a:avLst/>
          </a:prstGeom>
          <a:noFill/>
        </p:spPr>
        <p:txBody>
          <a:bodyPr wrap="square" rtlCol="0">
            <a:spAutoFit/>
          </a:bodyPr>
          <a:lstStyle/>
          <a:p>
            <a:pPr algn="ctr"/>
            <a:r>
              <a:rPr lang="en-US" sz="6000" b="1" dirty="0" smtClean="0">
                <a:latin typeface="Cambria" pitchFamily="18" charset="0"/>
              </a:rPr>
              <a:t>MERCI DE VOTRE ATTENTION!</a:t>
            </a:r>
            <a:endParaRPr lang="en-US" sz="6000" b="1" dirty="0">
              <a:latin typeface="Cambr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1905000"/>
            <a:ext cx="7772400" cy="147002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4400" b="1" i="0" u="none" strike="noStrike" kern="1200" cap="none" spc="0" normalizeH="0" baseline="0" dirty="0" smtClean="0">
                <a:ln>
                  <a:noFill/>
                </a:ln>
                <a:solidFill>
                  <a:schemeClr val="tx1"/>
                </a:solidFill>
                <a:effectLst/>
                <a:uLnTx/>
                <a:uFillTx/>
                <a:latin typeface="Cambria" pitchFamily="18" charset="0"/>
                <a:ea typeface="+mj-ea"/>
                <a:cs typeface="+mj-cs"/>
              </a:rPr>
              <a:t>La Gestion Des Conflits De La GIZC</a:t>
            </a:r>
          </a:p>
        </p:txBody>
      </p:sp>
      <p:pic>
        <p:nvPicPr>
          <p:cNvPr id="1027" name="Picture 3"/>
          <p:cNvPicPr>
            <a:picLocks noChangeAspect="1" noChangeArrowheads="1"/>
          </p:cNvPicPr>
          <p:nvPr/>
        </p:nvPicPr>
        <p:blipFill>
          <a:blip r:embed="rId2" cstate="print"/>
          <a:srcRect/>
          <a:stretch>
            <a:fillRect/>
          </a:stretch>
        </p:blipFill>
        <p:spPr bwMode="auto">
          <a:xfrm>
            <a:off x="1905000" y="3429000"/>
            <a:ext cx="5334000" cy="2743201"/>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740307"/>
          </a:xfrm>
          <a:prstGeom prst="rect">
            <a:avLst/>
          </a:prstGeom>
        </p:spPr>
        <p:txBody>
          <a:bodyPr wrap="square">
            <a:spAutoFit/>
          </a:bodyPr>
          <a:lstStyle/>
          <a:p>
            <a:pPr marL="225425" indent="-225425">
              <a:buFont typeface="Arial" pitchFamily="34" charset="0"/>
              <a:buChar char="•"/>
            </a:pPr>
            <a:r>
              <a:rPr lang="fr-FR" sz="2400" dirty="0" smtClean="0">
                <a:latin typeface="Cambria" pitchFamily="18" charset="0"/>
              </a:rPr>
              <a:t>Les conflits qui surgissent peuvent être de:</a:t>
            </a:r>
          </a:p>
          <a:p>
            <a:pPr marL="225425" indent="-225425">
              <a:buFont typeface="Arial" pitchFamily="34" charset="0"/>
              <a:buChar char="•"/>
            </a:pPr>
            <a:endParaRPr lang="fr-FR" sz="2400" dirty="0" smtClean="0">
              <a:latin typeface="Cambria" pitchFamily="18" charset="0"/>
            </a:endParaRPr>
          </a:p>
          <a:p>
            <a:pPr marL="857250" lvl="1" indent="-400050">
              <a:buFont typeface="+mj-lt"/>
              <a:buAutoNum type="romanLcPeriod"/>
            </a:pPr>
            <a:r>
              <a:rPr lang="fr-FR" sz="2400" dirty="0" smtClean="0">
                <a:latin typeface="Cambria" pitchFamily="18" charset="0"/>
              </a:rPr>
              <a:t>Nature "verticale”, c.-</a:t>
            </a:r>
            <a:r>
              <a:rPr lang="fr-FR" sz="2400" dirty="0" smtClean="0">
                <a:latin typeface="Cambria"/>
              </a:rPr>
              <a:t>à-d.</a:t>
            </a:r>
            <a:r>
              <a:rPr lang="fr-FR" sz="2400" dirty="0" smtClean="0">
                <a:latin typeface="Cambria" pitchFamily="18" charset="0"/>
              </a:rPr>
              <a:t>,  qui se produisent entre des usagers </a:t>
            </a:r>
            <a:r>
              <a:rPr lang="fr-FR" sz="2400" dirty="0" smtClean="0">
                <a:latin typeface="Cambria"/>
              </a:rPr>
              <a:t>à </a:t>
            </a:r>
            <a:r>
              <a:rPr lang="fr-FR" sz="2400" dirty="0" smtClean="0">
                <a:latin typeface="Cambria" pitchFamily="18" charset="0"/>
              </a:rPr>
              <a:t>différents niveaux, </a:t>
            </a:r>
          </a:p>
          <a:p>
            <a:pPr marL="857250" lvl="1" indent="-400050"/>
            <a:r>
              <a:rPr lang="fr-FR" sz="2400" dirty="0" smtClean="0">
                <a:latin typeface="Cambria" pitchFamily="18" charset="0"/>
              </a:rPr>
              <a:t>	Ex: un conflit entre une autorité nationale qui voudrait établir une zone naturelle protégée dans le cadre d’une politique nationale de la nature et d’autre part une communauté locale, qui voudrait investir dans le développement industriel pour améliorer le revenu des habitants du région.</a:t>
            </a:r>
          </a:p>
          <a:p>
            <a:pPr marL="857250" lvl="1" indent="-400050"/>
            <a:endParaRPr lang="fr-FR" sz="2400" dirty="0" smtClean="0">
              <a:latin typeface="Cambria" pitchFamily="18" charset="0"/>
            </a:endParaRPr>
          </a:p>
          <a:p>
            <a:pPr marL="857250" lvl="1" indent="-400050">
              <a:buFont typeface="+mj-lt"/>
              <a:buAutoNum type="romanLcPeriod" startAt="2"/>
            </a:pPr>
            <a:r>
              <a:rPr lang="fr-FR" sz="2400" dirty="0" smtClean="0">
                <a:latin typeface="Cambria" pitchFamily="18" charset="0"/>
              </a:rPr>
              <a:t>Nature "horizontale“, c.-</a:t>
            </a:r>
            <a:r>
              <a:rPr lang="fr-FR" sz="2400" dirty="0" smtClean="0">
                <a:latin typeface="Cambria"/>
              </a:rPr>
              <a:t>à-d.</a:t>
            </a:r>
            <a:r>
              <a:rPr lang="fr-FR" sz="2400" dirty="0" smtClean="0">
                <a:latin typeface="Cambria" pitchFamily="18" charset="0"/>
              </a:rPr>
              <a:t>, qui se produisent entre des usagers du même niveau mais dans différents secteurs.</a:t>
            </a:r>
          </a:p>
          <a:p>
            <a:pPr marL="858838" lvl="2" indent="55563"/>
            <a:r>
              <a:rPr lang="fr-FR" sz="2400" dirty="0" smtClean="0">
                <a:latin typeface="Cambria" pitchFamily="18" charset="0"/>
              </a:rPr>
              <a:t>Ex:  un conflit entre des personnes exploitant le sable de plages pour construire des maisons quelque part dans l’arrière-pays tant dis que les habitants vivant a proximité du littoral s’opposent </a:t>
            </a:r>
            <a:r>
              <a:rPr lang="fr-FR" sz="2400" dirty="0" smtClean="0">
                <a:latin typeface="Cambria"/>
              </a:rPr>
              <a:t>à</a:t>
            </a:r>
            <a:r>
              <a:rPr lang="fr-FR" sz="2400" dirty="0" smtClean="0">
                <a:latin typeface="Cambria" pitchFamily="18" charset="0"/>
              </a:rPr>
              <a:t> l’exploitation du sable parce que leurs maisons sont menac</a:t>
            </a:r>
            <a:r>
              <a:rPr lang="fr-FR" sz="2400" dirty="0" smtClean="0">
                <a:latin typeface="Cambria"/>
              </a:rPr>
              <a:t>é</a:t>
            </a:r>
            <a:r>
              <a:rPr lang="fr-FR" sz="2400" dirty="0" smtClean="0">
                <a:latin typeface="Cambria" pitchFamily="18" charset="0"/>
              </a:rPr>
              <a:t>s par l’érosion côtière. </a:t>
            </a:r>
          </a:p>
          <a:p>
            <a:pPr>
              <a:buFont typeface="Arial" pitchFamily="34" charset="0"/>
              <a:buChar char="•"/>
            </a:pPr>
            <a:endParaRPr lang="fr-FR" sz="2400" dirty="0" smtClean="0">
              <a:latin typeface="Cambr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63417"/>
          </a:xfrm>
          <a:prstGeom prst="rect">
            <a:avLst/>
          </a:prstGeom>
        </p:spPr>
        <p:txBody>
          <a:bodyPr wrap="square">
            <a:spAutoFit/>
          </a:bodyPr>
          <a:lstStyle/>
          <a:p>
            <a:pPr marL="225425" indent="-225425">
              <a:buFont typeface="Wingdings" pitchFamily="2" charset="2"/>
              <a:buChar char="§"/>
            </a:pPr>
            <a:r>
              <a:rPr lang="fr-FR" sz="2000" dirty="0" smtClean="0">
                <a:latin typeface="Cambria" pitchFamily="18" charset="0"/>
              </a:rPr>
              <a:t>Pour  aborder  de plus grands conflits, les programmes de la GIZC devraient établir un système d'arbitrage :</a:t>
            </a:r>
          </a:p>
          <a:p>
            <a:pPr marL="225425" indent="-225425"/>
            <a:r>
              <a:rPr lang="fr-FR" sz="2000" dirty="0" smtClean="0">
                <a:latin typeface="Cambria" pitchFamily="18" charset="0"/>
              </a:rPr>
              <a:t> </a:t>
            </a:r>
          </a:p>
          <a:p>
            <a:pPr marL="682625" lvl="1" indent="-225425">
              <a:buFont typeface="Arial" pitchFamily="34" charset="0"/>
              <a:buChar char="•"/>
            </a:pPr>
            <a:r>
              <a:rPr lang="fr-FR" sz="2000" dirty="0" smtClean="0">
                <a:latin typeface="Cambria" pitchFamily="18" charset="0"/>
              </a:rPr>
              <a:t>Une  provision d'une méthodologie bien définit afin de gérer les conflits et pour par la suite arriver à une solution.</a:t>
            </a:r>
          </a:p>
          <a:p>
            <a:pPr marL="682625" lvl="1" indent="-225425">
              <a:buFont typeface="Arial" pitchFamily="34" charset="0"/>
              <a:buChar char="•"/>
            </a:pPr>
            <a:endParaRPr lang="fr-FR" sz="2000" dirty="0" smtClean="0">
              <a:latin typeface="Cambria" pitchFamily="18" charset="0"/>
            </a:endParaRPr>
          </a:p>
          <a:p>
            <a:pPr marL="682625" lvl="1" indent="-225425">
              <a:buFont typeface="Arial" pitchFamily="34" charset="0"/>
              <a:buChar char="•"/>
            </a:pPr>
            <a:r>
              <a:rPr lang="fr-FR" sz="2000" dirty="0" smtClean="0">
                <a:latin typeface="Cambria" pitchFamily="18" charset="0"/>
              </a:rPr>
              <a:t>Pour tous conflits, une procédure peut être adaptée en fonction des besoins spécifiques. </a:t>
            </a:r>
          </a:p>
          <a:p>
            <a:pPr marL="682625" lvl="1" indent="-225425">
              <a:buFont typeface="Arial" pitchFamily="34" charset="0"/>
              <a:buChar char="•"/>
            </a:pPr>
            <a:endParaRPr lang="fr-FR" sz="2000" dirty="0" smtClean="0">
              <a:latin typeface="Cambria" pitchFamily="18" charset="0"/>
            </a:endParaRPr>
          </a:p>
          <a:p>
            <a:pPr marL="682625" lvl="1" indent="-225425">
              <a:buFont typeface="Arial" pitchFamily="34" charset="0"/>
              <a:buChar char="•"/>
            </a:pPr>
            <a:r>
              <a:rPr lang="fr-FR" sz="2000" dirty="0" smtClean="0">
                <a:latin typeface="Cambria" pitchFamily="18" charset="0"/>
              </a:rPr>
              <a:t>Par exemple, un groupe de travail (une commission ou un organisme scientifique) </a:t>
            </a:r>
            <a:r>
              <a:rPr lang="fr-FR" sz="2000" i="1" dirty="0" smtClean="0">
                <a:latin typeface="Cambria" pitchFamily="18" charset="0"/>
              </a:rPr>
              <a:t>ad hoc </a:t>
            </a:r>
            <a:r>
              <a:rPr lang="fr-FR" sz="2000" dirty="0" smtClean="0">
                <a:latin typeface="Cambria" pitchFamily="18" charset="0"/>
              </a:rPr>
              <a:t>à la recherche d'une solution pour un problème particulier peut être établi.</a:t>
            </a:r>
          </a:p>
          <a:p>
            <a:pPr marL="682625" lvl="1" indent="-225425">
              <a:buFont typeface="Arial" pitchFamily="34" charset="0"/>
              <a:buChar char="•"/>
            </a:pPr>
            <a:endParaRPr lang="fr-FR" sz="2000" dirty="0" smtClean="0">
              <a:latin typeface="Cambria" pitchFamily="18" charset="0"/>
            </a:endParaRPr>
          </a:p>
          <a:p>
            <a:pPr marL="682625" lvl="1" indent="-225425">
              <a:buFont typeface="Arial" pitchFamily="34" charset="0"/>
              <a:buChar char="•"/>
            </a:pPr>
            <a:r>
              <a:rPr lang="fr-FR" sz="2000" dirty="0" smtClean="0">
                <a:latin typeface="Cambria" pitchFamily="18" charset="0"/>
              </a:rPr>
              <a:t>Un dialogue politique peut être établi dans le but de réunir les différentes parties au conflit pour qu’elles puissent discuter sous la direction d'une personne « indépendante » (un médiateur).</a:t>
            </a:r>
          </a:p>
          <a:p>
            <a:pPr marL="682625" lvl="1" indent="-225425">
              <a:buFont typeface="Arial" pitchFamily="34" charset="0"/>
              <a:buChar char="•"/>
            </a:pPr>
            <a:endParaRPr lang="fr-FR" sz="2000" dirty="0" smtClean="0">
              <a:latin typeface="Cambria" pitchFamily="18" charset="0"/>
            </a:endParaRPr>
          </a:p>
          <a:p>
            <a:pPr marL="682625" lvl="1" indent="-225425">
              <a:buFont typeface="Arial" pitchFamily="34" charset="0"/>
              <a:buChar char="•"/>
            </a:pPr>
            <a:r>
              <a:rPr lang="fr-FR" sz="2000" dirty="0" smtClean="0">
                <a:latin typeface="Cambria" pitchFamily="18" charset="0"/>
              </a:rPr>
              <a:t>Une procédure d'arbitrage doit être initiée quand il est impossible de trouver une solution </a:t>
            </a:r>
            <a:r>
              <a:rPr lang="fr-FR" sz="2000" dirty="0" smtClean="0">
                <a:latin typeface="Cambria"/>
              </a:rPr>
              <a:t>à</a:t>
            </a:r>
            <a:r>
              <a:rPr lang="fr-FR" sz="2000" dirty="0" smtClean="0">
                <a:latin typeface="Cambria" pitchFamily="18" charset="0"/>
              </a:rPr>
              <a:t> travers des négociations. Cependant, si tout échoue, il faudra se tourner ver les procédures légales pour mettre en force une solution. Des procédures ainsi sont </a:t>
            </a:r>
            <a:r>
              <a:rPr lang="fr-FR" sz="2000" dirty="0" smtClean="0">
                <a:latin typeface="Cambria"/>
              </a:rPr>
              <a:t>à</a:t>
            </a:r>
            <a:r>
              <a:rPr lang="fr-FR" sz="2000" dirty="0" smtClean="0">
                <a:latin typeface="Cambria" pitchFamily="18" charset="0"/>
              </a:rPr>
              <a:t> la fois chères et longues et sont donc </a:t>
            </a:r>
            <a:r>
              <a:rPr lang="fr-FR" sz="2000" dirty="0" smtClean="0">
                <a:latin typeface="Cambria"/>
              </a:rPr>
              <a:t>à</a:t>
            </a:r>
            <a:r>
              <a:rPr lang="fr-FR" sz="2000" dirty="0" smtClean="0">
                <a:latin typeface="Cambria" pitchFamily="18" charset="0"/>
              </a:rPr>
              <a:t> éviter.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914400"/>
            <a:ext cx="9144000" cy="1470025"/>
          </a:xfrm>
        </p:spPr>
        <p:txBody>
          <a:bodyPr>
            <a:normAutofit/>
          </a:bodyPr>
          <a:lstStyle/>
          <a:p>
            <a:r>
              <a:rPr lang="fr-FR" b="1" dirty="0" smtClean="0">
                <a:latin typeface="Cambria" pitchFamily="18" charset="0"/>
              </a:rPr>
              <a:t>Les Obstacles à l'Initiation de la GIZC</a:t>
            </a:r>
            <a:endParaRPr lang="en-US" b="1" dirty="0">
              <a:latin typeface="Cambria" pitchFamily="18" charset="0"/>
            </a:endParaRPr>
          </a:p>
        </p:txBody>
      </p:sp>
      <p:pic>
        <p:nvPicPr>
          <p:cNvPr id="2050" name="Picture 2"/>
          <p:cNvPicPr>
            <a:picLocks noChangeAspect="1" noChangeArrowheads="1"/>
          </p:cNvPicPr>
          <p:nvPr/>
        </p:nvPicPr>
        <p:blipFill>
          <a:blip r:embed="rId2" cstate="print"/>
          <a:srcRect r="16667"/>
          <a:stretch>
            <a:fillRect/>
          </a:stretch>
        </p:blipFill>
        <p:spPr bwMode="auto">
          <a:xfrm>
            <a:off x="2743200" y="2971800"/>
            <a:ext cx="3657600" cy="32004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just"/>
            <a:r>
              <a:rPr lang="fr-FR" dirty="0" smtClean="0">
                <a:latin typeface="Cambria" pitchFamily="18" charset="0"/>
              </a:rPr>
              <a:t>L’acceptation et la proposition d’une initiative sont souvent des obstacles. </a:t>
            </a:r>
          </a:p>
          <a:p>
            <a:pPr algn="just"/>
            <a:endParaRPr lang="fr-FR" dirty="0" smtClean="0">
              <a:latin typeface="Cambria" pitchFamily="18" charset="0"/>
            </a:endParaRPr>
          </a:p>
          <a:p>
            <a:pPr algn="just"/>
            <a:r>
              <a:rPr lang="fr-FR" dirty="0" smtClean="0">
                <a:latin typeface="Cambria" pitchFamily="18" charset="0"/>
              </a:rPr>
              <a:t>La mise en œuvre de GIZC peut être considérée par certains comme modifiant l'équilibre existant entre les unités de gouvernement.</a:t>
            </a:r>
          </a:p>
          <a:p>
            <a:pPr algn="just"/>
            <a:endParaRPr lang="fr-FR" dirty="0" smtClean="0">
              <a:latin typeface="Cambria" pitchFamily="18" charset="0"/>
            </a:endParaRPr>
          </a:p>
          <a:p>
            <a:pPr algn="just"/>
            <a:r>
              <a:rPr lang="fr-FR" dirty="0" smtClean="0">
                <a:latin typeface="Cambria" pitchFamily="18" charset="0"/>
              </a:rPr>
              <a:t>La solution est donc de bien écrire un document suffisamment motivé tout en indiquant clairement c’est quoi la GIZC.</a:t>
            </a:r>
            <a:endParaRPr lang="fr-FR" dirty="0">
              <a:latin typeface="Cambr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fr-FR" b="1" dirty="0" smtClean="0">
                <a:latin typeface="Cambria" pitchFamily="18" charset="0"/>
              </a:rPr>
              <a:t>Les 4 Barrières à l'Initiation de la GIZC</a:t>
            </a:r>
            <a:endParaRPr lang="en-US" b="1" dirty="0">
              <a:latin typeface="Cambria" pitchFamily="18" charset="0"/>
            </a:endParaRPr>
          </a:p>
        </p:txBody>
      </p:sp>
      <p:sp>
        <p:nvSpPr>
          <p:cNvPr id="3" name="Content Placeholder 2"/>
          <p:cNvSpPr>
            <a:spLocks noGrp="1"/>
          </p:cNvSpPr>
          <p:nvPr>
            <p:ph idx="1"/>
          </p:nvPr>
        </p:nvSpPr>
        <p:spPr>
          <a:xfrm>
            <a:off x="0" y="1112837"/>
            <a:ext cx="9144000" cy="4525963"/>
          </a:xfrm>
        </p:spPr>
        <p:txBody>
          <a:bodyPr>
            <a:noAutofit/>
          </a:bodyPr>
          <a:lstStyle/>
          <a:p>
            <a:pPr marL="571500" indent="-571500">
              <a:buFont typeface="+mj-lt"/>
              <a:buAutoNum type="romanLcPeriod"/>
            </a:pPr>
            <a:r>
              <a:rPr lang="fr-FR" sz="2300" dirty="0" smtClean="0">
                <a:latin typeface="Cambria" pitchFamily="18" charset="0"/>
              </a:rPr>
              <a:t>L’inertie Bureaucratique</a:t>
            </a:r>
          </a:p>
          <a:p>
            <a:pPr marL="1027113" lvl="1" indent="-393700">
              <a:buFont typeface="Wingdings" pitchFamily="2" charset="2"/>
              <a:buChar char="§"/>
            </a:pPr>
            <a:r>
              <a:rPr lang="fr-FR" sz="2300" dirty="0" smtClean="0">
                <a:latin typeface="Cambria" pitchFamily="18" charset="0"/>
              </a:rPr>
              <a:t>La résistance aux changement</a:t>
            </a:r>
          </a:p>
          <a:p>
            <a:pPr marL="1027113" lvl="1" indent="-393700">
              <a:buNone/>
            </a:pPr>
            <a:endParaRPr lang="fr-FR" sz="2300" dirty="0" smtClean="0">
              <a:latin typeface="Cambria" pitchFamily="18" charset="0"/>
            </a:endParaRPr>
          </a:p>
          <a:p>
            <a:pPr marL="576263" indent="-576263">
              <a:buFont typeface="+mj-lt"/>
              <a:buAutoNum type="romanLcPeriod"/>
            </a:pPr>
            <a:r>
              <a:rPr lang="fr-FR" sz="2300" dirty="0" smtClean="0">
                <a:latin typeface="Cambria" pitchFamily="18" charset="0"/>
              </a:rPr>
              <a:t>Turf</a:t>
            </a:r>
          </a:p>
          <a:p>
            <a:pPr marL="1082675" lvl="1" indent="-449263">
              <a:buFont typeface="Wingdings" pitchFamily="2" charset="2"/>
              <a:buChar char="§"/>
            </a:pPr>
            <a:r>
              <a:rPr lang="fr-FR" sz="2300" dirty="0" smtClean="0">
                <a:latin typeface="Cambria" pitchFamily="18" charset="0"/>
              </a:rPr>
              <a:t>Resistance aux changements considéré comme étant compétitifs ou même menaçant la mission d’un organisme ou d’une base de ressources</a:t>
            </a:r>
          </a:p>
          <a:p>
            <a:pPr marL="1082675" lvl="1" indent="-449263">
              <a:buNone/>
            </a:pPr>
            <a:endParaRPr lang="fr-FR" sz="2300" dirty="0" smtClean="0">
              <a:latin typeface="Cambria" pitchFamily="18" charset="0"/>
            </a:endParaRPr>
          </a:p>
          <a:p>
            <a:pPr marL="571500" indent="-571500">
              <a:buFont typeface="+mj-lt"/>
              <a:buAutoNum type="romanLcPeriod"/>
            </a:pPr>
            <a:r>
              <a:rPr lang="fr-FR" sz="2300" dirty="0" smtClean="0">
                <a:latin typeface="Cambria" pitchFamily="18" charset="0"/>
              </a:rPr>
              <a:t>L’ Opposition Idéologique</a:t>
            </a:r>
          </a:p>
          <a:p>
            <a:pPr marL="1027113" indent="-393700">
              <a:buFont typeface="Wingdings" pitchFamily="2" charset="2"/>
              <a:buChar char="§"/>
            </a:pPr>
            <a:r>
              <a:rPr lang="fr-FR" sz="2300" dirty="0" smtClean="0">
                <a:latin typeface="Cambria" pitchFamily="18" charset="0"/>
              </a:rPr>
              <a:t>Basé sur les différences influentes</a:t>
            </a:r>
          </a:p>
          <a:p>
            <a:pPr marL="571500" indent="-571500">
              <a:buNone/>
            </a:pPr>
            <a:endParaRPr lang="fr-FR" sz="2300" dirty="0" smtClean="0">
              <a:latin typeface="Cambria" pitchFamily="18" charset="0"/>
            </a:endParaRPr>
          </a:p>
          <a:p>
            <a:pPr marL="571500" indent="-571500">
              <a:buFont typeface="+mj-lt"/>
              <a:buAutoNum type="romanLcPeriod" startAt="4"/>
            </a:pPr>
            <a:r>
              <a:rPr lang="fr-FR" sz="2300" dirty="0" smtClean="0">
                <a:latin typeface="Cambria" pitchFamily="18" charset="0"/>
              </a:rPr>
              <a:t>Opposition de la par des Intérêts Économiques</a:t>
            </a:r>
          </a:p>
          <a:p>
            <a:pPr marL="1082675" indent="-449263">
              <a:buFont typeface="Wingdings" pitchFamily="2" charset="2"/>
              <a:buChar char="§"/>
            </a:pPr>
            <a:r>
              <a:rPr lang="fr-FR" sz="2300" dirty="0" smtClean="0">
                <a:latin typeface="Cambria" pitchFamily="18" charset="0"/>
              </a:rPr>
              <a:t>Liés aux schémas existants de l'océan ou l’utilisation côtière qui profitent du statu quo</a:t>
            </a:r>
          </a:p>
          <a:p>
            <a:pPr marL="1082675" indent="-449263">
              <a:buNone/>
            </a:pPr>
            <a:endParaRPr lang="fr-FR" sz="2300" dirty="0" smtClean="0">
              <a:latin typeface="Cambr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130425"/>
            <a:ext cx="9144000" cy="1984375"/>
          </a:xfrm>
        </p:spPr>
        <p:txBody>
          <a:bodyPr>
            <a:normAutofit/>
          </a:bodyPr>
          <a:lstStyle/>
          <a:p>
            <a:r>
              <a:rPr lang="fr-FR" b="1" dirty="0" smtClean="0">
                <a:latin typeface="Cambria" pitchFamily="18" charset="0"/>
              </a:rPr>
              <a:t>Les Conditions Facilitant le Succès de L’'Initiation de la GIZC</a:t>
            </a:r>
            <a:endParaRPr lang="en-US" b="1" dirty="0">
              <a:latin typeface="Cambr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0" y="0"/>
            <a:ext cx="9144000" cy="6858000"/>
          </a:xfrm>
          <a:prstGeom prst="rect">
            <a:avLst/>
          </a:prstGeom>
        </p:spPr>
        <p:txBody>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fr-FR" sz="2400" b="0" i="0" u="none" strike="noStrike" kern="1200" cap="none" spc="0" normalizeH="0" baseline="0" noProof="0" dirty="0" smtClean="0">
                <a:ln>
                  <a:noFill/>
                </a:ln>
                <a:solidFill>
                  <a:schemeClr val="tx1"/>
                </a:solidFill>
                <a:effectLst/>
                <a:uLnTx/>
                <a:uFillTx/>
                <a:latin typeface="Cambria" pitchFamily="18" charset="0"/>
                <a:ea typeface="+mn-ea"/>
                <a:cs typeface="+mn-cs"/>
              </a:rPr>
              <a:t>La décision de former un groupe inter-institutions pour initier un programme de la GIZC doit</a:t>
            </a: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 être du </a:t>
            </a:r>
            <a:r>
              <a:rPr kumimoji="0" lang="fr-FR" sz="2400" b="0" i="0" u="none" strike="noStrike" kern="1200" cap="none" spc="0" normalizeH="0" baseline="0" noProof="0" dirty="0" smtClean="0">
                <a:ln>
                  <a:noFill/>
                </a:ln>
                <a:solidFill>
                  <a:schemeClr val="tx1"/>
                </a:solidFill>
                <a:effectLst/>
                <a:uLnTx/>
                <a:uFillTx/>
                <a:latin typeface="Cambria" pitchFamily="18" charset="0"/>
                <a:ea typeface="+mn-ea"/>
                <a:cs typeface="+mn-cs"/>
              </a:rPr>
              <a:t>plus haut niveau de gouvernement (le</a:t>
            </a: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 </a:t>
            </a:r>
            <a:r>
              <a:rPr kumimoji="0" lang="fr-FR" sz="2400" b="0" i="0" u="none" strike="noStrike" kern="1200" cap="none" spc="0" normalizeH="0" baseline="0" noProof="0" dirty="0" smtClean="0">
                <a:ln>
                  <a:noFill/>
                </a:ln>
                <a:solidFill>
                  <a:schemeClr val="tx1"/>
                </a:solidFill>
                <a:effectLst/>
                <a:uLnTx/>
                <a:uFillTx/>
                <a:latin typeface="Cambria" pitchFamily="18" charset="0"/>
                <a:ea typeface="+mn-ea"/>
                <a:cs typeface="+mn-cs"/>
              </a:rPr>
              <a:t>premier ministre ou le président).</a:t>
            </a:r>
            <a:endParaRPr kumimoji="0" lang="en-US" sz="2400" b="0" i="0" u="none" strike="noStrike" kern="1200" cap="none" spc="0" normalizeH="0" baseline="0" noProof="0" dirty="0" smtClean="0">
              <a:ln>
                <a:noFill/>
              </a:ln>
              <a:solidFill>
                <a:schemeClr val="tx1"/>
              </a:solidFill>
              <a:effectLst/>
              <a:uLnTx/>
              <a:uFillTx/>
              <a:latin typeface="Cambria" pitchFamily="18" charset="0"/>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endParaRPr lang="en-US" sz="2400" baseline="0" dirty="0">
              <a:latin typeface="Cambria"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r>
              <a:rPr lang="fr-FR" sz="2400" dirty="0" smtClean="0">
                <a:latin typeface="Cambria" pitchFamily="18" charset="0"/>
              </a:rPr>
              <a:t>Des </a:t>
            </a: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soutiens positifs des dirigeants des ministères concernés et des ministères sont essentiels.</a:t>
            </a:r>
            <a:endParaRPr kumimoji="0" lang="en-US" sz="2400" b="0" i="0" u="none" strike="noStrike" kern="1200" cap="none" spc="0" normalizeH="0" noProof="0" dirty="0" smtClean="0">
              <a:ln>
                <a:noFill/>
              </a:ln>
              <a:solidFill>
                <a:schemeClr val="tx1"/>
              </a:solidFill>
              <a:effectLst/>
              <a:uLnTx/>
              <a:uFillTx/>
              <a:latin typeface="Cambria" pitchFamily="18" charset="0"/>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endParaRPr lang="en-US" sz="2400" dirty="0">
              <a:latin typeface="Cambria" pitchFamily="18" charset="0"/>
            </a:endParaRPr>
          </a:p>
          <a:p>
            <a:pPr marL="342900" lvl="0" indent="-342900" algn="just">
              <a:spcBef>
                <a:spcPct val="20000"/>
              </a:spcBef>
              <a:buFont typeface="Wingdings" pitchFamily="2" charset="2"/>
              <a:buChar char="§"/>
              <a:defRPr/>
            </a:pP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Le groupe inter-institution doit être dirigé par un haut </a:t>
            </a:r>
            <a:r>
              <a:rPr lang="fr-FR" sz="2400" dirty="0" smtClean="0">
                <a:latin typeface="Cambria" pitchFamily="18" charset="0"/>
              </a:rPr>
              <a:t>fonctionnaire d'une unité au-dessus du niveau des ministères</a:t>
            </a: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 par exemple un bureau de politique nationale, un bureau de budget national ou le président ou Bureau du premier ministre.</a:t>
            </a:r>
            <a:endParaRPr kumimoji="0" lang="en-US" sz="2400" b="0" i="0" u="none" strike="noStrike" kern="1200" cap="none" spc="0" normalizeH="0" noProof="0" dirty="0" smtClean="0">
              <a:ln>
                <a:noFill/>
              </a:ln>
              <a:solidFill>
                <a:schemeClr val="tx1"/>
              </a:solidFill>
              <a:effectLst/>
              <a:uLnTx/>
              <a:uFillTx/>
              <a:latin typeface="Cambria" pitchFamily="18" charset="0"/>
              <a:ea typeface="+mn-ea"/>
              <a:cs typeface="+mn-cs"/>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endParaRPr lang="en-US" sz="2400" dirty="0">
              <a:latin typeface="Cambria" pitchFamily="18" charset="0"/>
            </a:endParaRP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Char char="§"/>
              <a:tabLst/>
              <a:defRPr/>
            </a:pP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Le groupe inter institutions doit comprendre des représentants de tous les ministères concernés ou départements (Océans, Pêches, environnement, ressources naturelles, la garde côtière) ainsi que des représentants des gouvernements locaux concern</a:t>
            </a:r>
            <a:r>
              <a:rPr kumimoji="0" lang="fr-FR" sz="2400" b="0" i="0" u="none" strike="noStrike" kern="1200" cap="none" spc="0" normalizeH="0" noProof="0" dirty="0" smtClean="0">
                <a:ln>
                  <a:noFill/>
                </a:ln>
                <a:solidFill>
                  <a:schemeClr val="tx1"/>
                </a:solidFill>
                <a:effectLst/>
                <a:uLnTx/>
                <a:uFillTx/>
                <a:latin typeface="Cambria"/>
              </a:rPr>
              <a:t>é</a:t>
            </a:r>
            <a:r>
              <a:rPr kumimoji="0" lang="fr-FR" sz="2400" b="0" i="0" u="none" strike="noStrike" kern="1200" cap="none" spc="0" normalizeH="0" noProof="0" dirty="0" smtClean="0">
                <a:ln>
                  <a:noFill/>
                </a:ln>
                <a:solidFill>
                  <a:schemeClr val="tx1"/>
                </a:solidFill>
                <a:effectLst/>
                <a:uLnTx/>
                <a:uFillTx/>
                <a:latin typeface="Cambria" pitchFamily="18" charset="0"/>
                <a:ea typeface="+mn-ea"/>
                <a:cs typeface="+mn-cs"/>
              </a:rPr>
              <a:t>s et des ONG.</a:t>
            </a:r>
            <a:endParaRPr kumimoji="0" lang="en-US" sz="2400" b="0" i="0" u="none" strike="noStrike" kern="1200" cap="none" spc="0" normalizeH="0" noProof="0" dirty="0" smtClean="0">
              <a:ln>
                <a:noFill/>
              </a:ln>
              <a:solidFill>
                <a:schemeClr val="tx1"/>
              </a:solidFill>
              <a:effectLst/>
              <a:uLnTx/>
              <a:uFillTx/>
              <a:latin typeface="Cambria" pitchFamily="18" charset="0"/>
              <a:ea typeface="+mn-ea"/>
              <a:cs typeface="+mn-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566</Words>
  <Application>Microsoft Office PowerPoint</Application>
  <PresentationFormat>On-screen Show (4:3)</PresentationFormat>
  <Paragraphs>54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Les Obstacles à l'Initiation de la GIZC</vt:lpstr>
      <vt:lpstr>Slide 6</vt:lpstr>
      <vt:lpstr>Les 4 Barrières à l'Initiation de la GIZC</vt:lpstr>
      <vt:lpstr>Les Conditions Facilitant le Succès de L’'Initiation de la GIZC</vt:lpstr>
      <vt:lpstr>Slide 9</vt:lpstr>
      <vt:lpstr>Slide 10</vt:lpstr>
      <vt:lpstr>Slide 11</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Yashna</dc:creator>
  <cp:lastModifiedBy>Yashna</cp:lastModifiedBy>
  <cp:revision>6</cp:revision>
  <dcterms:created xsi:type="dcterms:W3CDTF">2011-11-13T20:58:57Z</dcterms:created>
  <dcterms:modified xsi:type="dcterms:W3CDTF">2012-02-02T19:50:29Z</dcterms:modified>
</cp:coreProperties>
</file>